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15" r:id="rId2"/>
    <p:sldId id="936" r:id="rId3"/>
    <p:sldId id="852" r:id="rId4"/>
    <p:sldId id="856" r:id="rId5"/>
    <p:sldId id="925" r:id="rId6"/>
    <p:sldId id="926" r:id="rId7"/>
    <p:sldId id="927" r:id="rId8"/>
    <p:sldId id="928" r:id="rId9"/>
    <p:sldId id="930" r:id="rId10"/>
    <p:sldId id="931" r:id="rId11"/>
    <p:sldId id="932" r:id="rId12"/>
    <p:sldId id="933" r:id="rId13"/>
    <p:sldId id="934" r:id="rId14"/>
    <p:sldId id="935" r:id="rId1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446"/>
    <a:srgbClr val="F4BB3D"/>
    <a:srgbClr val="FFFFFF"/>
    <a:srgbClr val="C49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1" autoAdjust="0"/>
    <p:restoredTop sz="93316" autoAdjust="0"/>
  </p:normalViewPr>
  <p:slideViewPr>
    <p:cSldViewPr snapToGrid="0">
      <p:cViewPr varScale="1">
        <p:scale>
          <a:sx n="86" d="100"/>
          <a:sy n="86" d="100"/>
        </p:scale>
        <p:origin x="846" y="102"/>
      </p:cViewPr>
      <p:guideLst>
        <p:guide orient="horz" pos="212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ED18D-2919-4824-A6FB-9DE782685620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4842E-D39B-4476-8C56-8F8E1E45A9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90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2001A-2875-4D6F-9278-9CFB4B99F47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292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740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539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01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046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17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2001A-2875-4D6F-9278-9CFB4B99F47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252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806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048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576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061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325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0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518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3 Grupo"/>
          <p:cNvGrpSpPr/>
          <p:nvPr userDrawn="1"/>
        </p:nvGrpSpPr>
        <p:grpSpPr>
          <a:xfrm>
            <a:off x="2451385" y="815959"/>
            <a:ext cx="6416390" cy="165115"/>
            <a:chOff x="4256959" y="1122693"/>
            <a:chExt cx="312202" cy="3746467"/>
          </a:xfrm>
        </p:grpSpPr>
        <p:cxnSp>
          <p:nvCxnSpPr>
            <p:cNvPr id="4" name="9 Conector recto"/>
            <p:cNvCxnSpPr/>
            <p:nvPr/>
          </p:nvCxnSpPr>
          <p:spPr>
            <a:xfrm>
              <a:off x="4256959" y="1122693"/>
              <a:ext cx="31220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10 Conector recto"/>
            <p:cNvCxnSpPr/>
            <p:nvPr/>
          </p:nvCxnSpPr>
          <p:spPr>
            <a:xfrm>
              <a:off x="4276922" y="3556839"/>
              <a:ext cx="0" cy="13123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33" y="246635"/>
            <a:ext cx="2210314" cy="66565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6"/>
          <p:cNvSpPr/>
          <p:nvPr userDrawn="1"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Freeform 7"/>
          <p:cNvSpPr/>
          <p:nvPr userDrawn="1"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2" name="Text Placeholder 29"/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33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2C7055-F284-4602-AED8-D29E805D864B}" type="datetime1">
              <a:rPr lang="zh-CN" altLang="en-US" smtClean="0"/>
              <a:t>2022/3/17</a:t>
            </a:fld>
            <a:endParaRPr lang="zh-CN" altLang="en-US" dirty="0"/>
          </a:p>
        </p:txBody>
      </p:sp>
      <p:sp>
        <p:nvSpPr>
          <p:cNvPr id="34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zh-CN" altLang="en-US"/>
              <a:t>北京赛德盛医药科技股份有限公司</a:t>
            </a:r>
            <a:endParaRPr lang="zh-CN" altLang="en-US" dirty="0"/>
          </a:p>
        </p:txBody>
      </p:sp>
      <p:sp>
        <p:nvSpPr>
          <p:cNvPr id="3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B2A01A-F545-4389-8084-C50ACB93A965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6" name="Group 1"/>
          <p:cNvGrpSpPr/>
          <p:nvPr userDrawn="1"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37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38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39" name="矩形 38"/>
          <p:cNvSpPr/>
          <p:nvPr userDrawn="1"/>
        </p:nvSpPr>
        <p:spPr>
          <a:xfrm>
            <a:off x="-30822" y="-4144"/>
            <a:ext cx="12455232" cy="980315"/>
          </a:xfrm>
          <a:prstGeom prst="rect">
            <a:avLst/>
          </a:prstGeom>
          <a:gradFill flip="none" rotWithShape="1">
            <a:gsLst>
              <a:gs pos="56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 userDrawn="1"/>
        </p:nvSpPr>
        <p:spPr>
          <a:xfrm>
            <a:off x="0" y="6424612"/>
            <a:ext cx="12192000" cy="433387"/>
          </a:xfrm>
          <a:prstGeom prst="rect">
            <a:avLst/>
          </a:prstGeom>
          <a:gradFill flip="none" rotWithShape="1">
            <a:gsLst>
              <a:gs pos="56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 userDrawn="1"/>
        </p:nvSpPr>
        <p:spPr>
          <a:xfrm>
            <a:off x="0" y="976171"/>
            <a:ext cx="12192000" cy="5437646"/>
          </a:xfrm>
          <a:prstGeom prst="rect">
            <a:avLst/>
          </a:prstGeom>
          <a:gradFill flip="none" rotWithShape="1">
            <a:gsLst>
              <a:gs pos="8000">
                <a:schemeClr val="bg1">
                  <a:lumMod val="9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Line 15"/>
          <p:cNvSpPr>
            <a:spLocks noChangeShapeType="1"/>
          </p:cNvSpPr>
          <p:nvPr userDrawn="1"/>
        </p:nvSpPr>
        <p:spPr bwMode="auto">
          <a:xfrm>
            <a:off x="-30822" y="976171"/>
            <a:ext cx="1222282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zh-CN" altLang="en-US"/>
          </a:p>
        </p:txBody>
      </p:sp>
      <p:pic>
        <p:nvPicPr>
          <p:cNvPr id="43" name="图片 4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22" y="3810"/>
            <a:ext cx="2686050" cy="972361"/>
          </a:xfrm>
          <a:prstGeom prst="rect">
            <a:avLst/>
          </a:prstGeom>
        </p:spPr>
      </p:pic>
      <p:sp>
        <p:nvSpPr>
          <p:cNvPr id="44" name="椭圆 43"/>
          <p:cNvSpPr/>
          <p:nvPr userDrawn="1"/>
        </p:nvSpPr>
        <p:spPr>
          <a:xfrm>
            <a:off x="10670144" y="287514"/>
            <a:ext cx="1204590" cy="1204590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538" y="287513"/>
            <a:ext cx="961362" cy="10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49987-C368-4FF8-8207-A1795165D55D}" type="datetimeFigureOut">
              <a:rPr lang="zh-CN" altLang="en-US"/>
              <a:t>2022/3/17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8D101-8FC3-420B-B732-2E4AA89A7BA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3"/>
            <a:ext cx="12192000" cy="2286373"/>
          </a:xfrm>
          <a:prstGeom prst="rect">
            <a:avLst/>
          </a:prstGeom>
          <a:gradFill flip="none" rotWithShape="1">
            <a:gsLst>
              <a:gs pos="56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85645" y="2516311"/>
            <a:ext cx="9144000" cy="836491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fld id="{BB17E60F-E463-A24A-943E-8E655C773D6D}" type="datetime1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/>
              <a:t>北京赛德盛医药科技股份有限公司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fld id="{745A0379-EC98-4C87-B20D-E4695D1070A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10274" y="2286368"/>
            <a:ext cx="12181727" cy="10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0717134" y="1590319"/>
            <a:ext cx="1204591" cy="1204590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27" y="1590318"/>
            <a:ext cx="961363" cy="10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21" y="-10274"/>
            <a:ext cx="4674741" cy="228967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-1778"/>
            <a:ext cx="12192000" cy="2286373"/>
          </a:xfrm>
          <a:prstGeom prst="rect">
            <a:avLst/>
          </a:prstGeom>
          <a:gradFill flip="none" rotWithShape="1">
            <a:gsLst>
              <a:gs pos="56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10274" y="2286368"/>
            <a:ext cx="12181727" cy="10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0717134" y="1590319"/>
            <a:ext cx="1204591" cy="1204590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27" y="1590318"/>
            <a:ext cx="961363" cy="10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21" y="-10274"/>
            <a:ext cx="4674741" cy="228967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9B074-3DA3-462C-9C7E-540DEAFF0858}" type="datetimeFigureOut">
              <a:rPr lang="zh-CN" altLang="en-US"/>
              <a:t>2022/3/17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D450-729A-4AD9-AA69-BB468A8BB077}" type="slidenum">
              <a:rPr lang="zh-CN" altLang="en-US"/>
              <a:t>‹#›</a:t>
            </a:fld>
            <a:endParaRPr lang="zh-CN" altLang="en-US"/>
          </a:p>
        </p:txBody>
      </p:sp>
      <p:grpSp>
        <p:nvGrpSpPr>
          <p:cNvPr id="7" name="13 Grupo"/>
          <p:cNvGrpSpPr/>
          <p:nvPr userDrawn="1"/>
        </p:nvGrpSpPr>
        <p:grpSpPr>
          <a:xfrm>
            <a:off x="838200" y="971594"/>
            <a:ext cx="8078340" cy="196609"/>
            <a:chOff x="4256959" y="1122693"/>
            <a:chExt cx="312202" cy="3746467"/>
          </a:xfrm>
        </p:grpSpPr>
        <p:cxnSp>
          <p:nvCxnSpPr>
            <p:cNvPr id="8" name="9 Conector recto"/>
            <p:cNvCxnSpPr/>
            <p:nvPr/>
          </p:nvCxnSpPr>
          <p:spPr>
            <a:xfrm>
              <a:off x="4256959" y="1122693"/>
              <a:ext cx="31220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10 Conector recto"/>
            <p:cNvCxnSpPr/>
            <p:nvPr/>
          </p:nvCxnSpPr>
          <p:spPr>
            <a:xfrm>
              <a:off x="4276922" y="3556839"/>
              <a:ext cx="0" cy="13123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66" y="446079"/>
            <a:ext cx="2293234" cy="65317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6FE91-6085-4733-8A97-4E1C5E141140}" type="datetimeFigureOut">
              <a:rPr lang="zh-CN" altLang="en-US"/>
              <a:t>2022/3/17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26F88-875B-4364-8732-19D418E095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0AFE2-CC66-4E58-989D-6EAB2FE0F02C}" type="datetimeFigureOut">
              <a:rPr lang="zh-CN" altLang="en-US"/>
              <a:t>2022/3/17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1308F-1D05-46B9-AE8A-FF4908B534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61002-9602-4530-B689-D98F5F254E89}" type="datetimeFigureOut">
              <a:rPr lang="zh-CN" altLang="en-US"/>
              <a:t>2022/3/17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9E41D-ECB5-41EB-AD1A-013304C8B8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D8FB2-E892-43F2-8A90-1393BCE05F3D}" type="datetimeFigureOut">
              <a:rPr lang="zh-CN" altLang="en-US"/>
              <a:t>2022/3/17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FE922-EC7B-488E-9985-1D32D648B72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F698B-2BFD-431F-AB58-57EC76A944F8}" type="datetimeFigureOut">
              <a:rPr lang="zh-CN" altLang="en-US"/>
              <a:t>2022/3/17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CD91B-BB1C-469F-9A0C-746AC2A39966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8CE43-D8E5-4199-9C9C-C5692122D5C6}" type="datetimeFigureOut">
              <a:rPr lang="zh-CN" altLang="en-US"/>
              <a:t>2022/3/17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B72FF-EA48-4371-B892-EDF0C849718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C4D8E-605F-4FBB-8342-2F107AE7A070}" type="datetimeFigureOut">
              <a:rPr lang="zh-CN" altLang="en-US"/>
              <a:t>2022/3/17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7380A-E50D-42AE-8564-681241444AC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3C7A548-1E46-42E4-B042-7B2B2039CDE5}" type="datetimeFigureOut">
              <a:rPr lang="zh-CN" altLang="en-US"/>
              <a:t>2022/3/17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D7B0E7F-1623-44FC-8AF6-85A5AEA0964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swmctcmky.wetrial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466975"/>
            <a:ext cx="12192000" cy="2550160"/>
          </a:xfrm>
        </p:spPr>
        <p:txBody>
          <a:bodyPr>
            <a:noAutofit/>
          </a:bodyPr>
          <a:lstStyle/>
          <a:p>
            <a:r>
              <a:rPr lang="en-US" altLang="zh-CN" sz="4800" b="1" dirty="0" err="1"/>
              <a:t>WeTrial</a:t>
            </a:r>
            <a:r>
              <a:rPr lang="zh-CN" altLang="en-US" sz="4800" b="1" dirty="0"/>
              <a:t/>
            </a:r>
            <a:br>
              <a:rPr lang="zh-CN" altLang="en-US" sz="4800" b="1" dirty="0"/>
            </a:br>
            <a:r>
              <a:rPr lang="zh-CN" altLang="en-US" sz="4800" b="1" dirty="0"/>
              <a:t/>
            </a:r>
            <a:br>
              <a:rPr lang="zh-CN" altLang="en-US" sz="4800" b="1" dirty="0"/>
            </a:br>
            <a:r>
              <a:rPr lang="zh-CN" altLang="en-US" sz="4800" b="1" dirty="0"/>
              <a:t>伦理审查申请操作手册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600" y="974725"/>
            <a:ext cx="12190730" cy="546417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30600" y="4808537"/>
            <a:ext cx="608330" cy="60769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" name="矩形 3"/>
          <p:cNvSpPr/>
          <p:nvPr/>
        </p:nvSpPr>
        <p:spPr>
          <a:xfrm>
            <a:off x="10202545" y="974725"/>
            <a:ext cx="790575" cy="30861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文本框 11"/>
          <p:cNvSpPr txBox="1"/>
          <p:nvPr/>
        </p:nvSpPr>
        <p:spPr>
          <a:xfrm>
            <a:off x="11007090" y="1392555"/>
            <a:ext cx="106426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8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、新增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4220" y="4928235"/>
            <a:ext cx="38417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endParaRPr lang="zh-CN" altLang="en-US" sz="1800" dirty="0">
              <a:solidFill>
                <a:srgbClr val="FF0000">
                  <a:alpha val="9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03725" y="183515"/>
            <a:ext cx="41097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>
                    <a:alpha val="9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3</a:t>
            </a:r>
            <a:r>
              <a:rPr lang="zh-CN" altLang="en-US" sz="4000" dirty="0">
                <a:solidFill>
                  <a:schemeClr val="bg1">
                    <a:alpha val="9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、伦理审查递交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3E487305-E906-48B1-B1CB-8ECD4E3D3084}"/>
              </a:ext>
            </a:extLst>
          </p:cNvPr>
          <p:cNvSpPr txBox="1"/>
          <p:nvPr/>
        </p:nvSpPr>
        <p:spPr>
          <a:xfrm>
            <a:off x="3765617" y="3491785"/>
            <a:ext cx="66212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8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、依次点击“伦理”</a:t>
            </a:r>
            <a:r>
              <a:rPr lang="en-US" altLang="zh-CN" sz="18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lang="zh-CN" altLang="en-US" sz="18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“新增”</a:t>
            </a:r>
            <a:r>
              <a:rPr lang="en-US" altLang="zh-CN" sz="18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lang="zh-CN" altLang="en-US" sz="18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“初始审查”</a:t>
            </a: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4725"/>
            <a:ext cx="12192000" cy="54635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74370" y="1480185"/>
            <a:ext cx="790575" cy="30861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文本框 11"/>
          <p:cNvSpPr txBox="1"/>
          <p:nvPr/>
        </p:nvSpPr>
        <p:spPr>
          <a:xfrm>
            <a:off x="1962149" y="1452245"/>
            <a:ext cx="711970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8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、填写项目信息，按伦理要求上传附件，保存</a:t>
            </a:r>
            <a:r>
              <a:rPr lang="en-US" altLang="zh-CN" sz="18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lang="zh-CN" altLang="en-US" sz="18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递交</a:t>
            </a:r>
            <a:endParaRPr lang="en-US" altLang="zh-CN" sz="1800" dirty="0">
              <a:solidFill>
                <a:srgbClr val="FF0000">
                  <a:alpha val="9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243310" y="5967730"/>
            <a:ext cx="423545" cy="47053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4403725" y="183515"/>
            <a:ext cx="41097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>
                    <a:alpha val="9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3</a:t>
            </a:r>
            <a:r>
              <a:rPr lang="zh-CN" altLang="en-US" sz="4000" dirty="0">
                <a:solidFill>
                  <a:schemeClr val="bg1">
                    <a:alpha val="9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、伦理审查递交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02BA6426-0C85-4373-BBC5-AD8A752C6952}"/>
              </a:ext>
            </a:extLst>
          </p:cNvPr>
          <p:cNvSpPr txBox="1"/>
          <p:nvPr/>
        </p:nvSpPr>
        <p:spPr>
          <a:xfrm>
            <a:off x="1654822" y="3092801"/>
            <a:ext cx="8882356" cy="12273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到此完成伦理审查申请系统资料递交</a:t>
            </a:r>
            <a:endParaRPr lang="en-US" altLang="zh-CN" sz="2800" b="1" dirty="0">
              <a:solidFill>
                <a:srgbClr val="FF0000">
                  <a:alpha val="9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线下请递交纸质资料一份至伦理办（收到纸质版后系统才会受理）</a:t>
            </a: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C43C996-1515-4BEC-B335-263E902C8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926183"/>
            <a:ext cx="12192000" cy="548575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03725" y="183515"/>
            <a:ext cx="41097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>
                    <a:alpha val="9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3</a:t>
            </a:r>
            <a:r>
              <a:rPr lang="zh-CN" altLang="en-US" sz="4000" dirty="0">
                <a:solidFill>
                  <a:schemeClr val="bg1">
                    <a:alpha val="9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、伦理审查递交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EDAAAC17-CED3-4E29-9688-193A34D8CB3C}"/>
              </a:ext>
            </a:extLst>
          </p:cNvPr>
          <p:cNvSpPr/>
          <p:nvPr/>
        </p:nvSpPr>
        <p:spPr>
          <a:xfrm>
            <a:off x="2904280" y="1657704"/>
            <a:ext cx="790575" cy="30861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1FEFAAE-24AE-453F-BAA8-D7019537C436}"/>
              </a:ext>
            </a:extLst>
          </p:cNvPr>
          <p:cNvSpPr txBox="1"/>
          <p:nvPr/>
        </p:nvSpPr>
        <p:spPr>
          <a:xfrm>
            <a:off x="2374125" y="2697835"/>
            <a:ext cx="8251755" cy="1458220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初审后，请于“临床试验项目管理</a:t>
            </a:r>
            <a:r>
              <a:rPr lang="en-US" altLang="zh-CN" sz="24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项目中心</a:t>
            </a:r>
            <a:r>
              <a:rPr lang="en-US" altLang="zh-CN" sz="24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伦理”查看审查结论及意见，点击上方“查看” 可查看具体意见。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33C700EB-22BA-4EF3-AB39-61B9C04EB054}"/>
              </a:ext>
            </a:extLst>
          </p:cNvPr>
          <p:cNvSpPr/>
          <p:nvPr/>
        </p:nvSpPr>
        <p:spPr>
          <a:xfrm>
            <a:off x="7706572" y="1657704"/>
            <a:ext cx="1222939" cy="30861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73970834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5AA45C9-38BB-4928-A0A9-B77B0166B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1650"/>
            <a:ext cx="12192000" cy="566283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961081" y="1981784"/>
            <a:ext cx="790575" cy="30861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文本框 11"/>
          <p:cNvSpPr txBox="1"/>
          <p:nvPr/>
        </p:nvSpPr>
        <p:spPr>
          <a:xfrm>
            <a:off x="2095640" y="1981784"/>
            <a:ext cx="8251755" cy="2935547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初审意见为：“作必要的修正后同意“的项目，请按意见修改对应资料，填写”复审申请表”，并更新版本号与版本日期。</a:t>
            </a:r>
            <a:endParaRPr lang="en-US" altLang="zh-CN" sz="2400" dirty="0">
              <a:solidFill>
                <a:srgbClr val="FF0000">
                  <a:alpha val="9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系统点击“编辑”。</a:t>
            </a:r>
            <a:endParaRPr lang="en-US" altLang="zh-CN" sz="2400" dirty="0">
              <a:solidFill>
                <a:srgbClr val="FF0000">
                  <a:alpha val="9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03725" y="183515"/>
            <a:ext cx="41097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>
                    <a:alpha val="9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3</a:t>
            </a:r>
            <a:r>
              <a:rPr lang="zh-CN" altLang="en-US" sz="4000" dirty="0">
                <a:solidFill>
                  <a:schemeClr val="bg1">
                    <a:alpha val="9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、伦理审查递交</a:t>
            </a:r>
          </a:p>
        </p:txBody>
      </p:sp>
    </p:spTree>
    <p:extLst>
      <p:ext uri="{BB962C8B-B14F-4D97-AF65-F5344CB8AC3E}">
        <p14:creationId xmlns:p14="http://schemas.microsoft.com/office/powerpoint/2010/main" val="59565614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201" y="890269"/>
            <a:ext cx="12190730" cy="54641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202545" y="974725"/>
            <a:ext cx="790575" cy="30861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文本框 11"/>
          <p:cNvSpPr txBox="1"/>
          <p:nvPr/>
        </p:nvSpPr>
        <p:spPr>
          <a:xfrm>
            <a:off x="3337418" y="3099333"/>
            <a:ext cx="8251755" cy="719556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线下请递交修改后纸质资料一份至伦理办。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03725" y="183515"/>
            <a:ext cx="41097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>
                    <a:alpha val="9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3</a:t>
            </a:r>
            <a:r>
              <a:rPr lang="zh-CN" altLang="en-US" sz="4000" dirty="0">
                <a:solidFill>
                  <a:schemeClr val="bg1">
                    <a:alpha val="9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、伦理审查递交</a:t>
            </a:r>
          </a:p>
        </p:txBody>
      </p:sp>
    </p:spTree>
    <p:extLst>
      <p:ext uri="{BB962C8B-B14F-4D97-AF65-F5344CB8AC3E}">
        <p14:creationId xmlns:p14="http://schemas.microsoft.com/office/powerpoint/2010/main" val="157635013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520992"/>
            <a:ext cx="12192000" cy="3210912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zh-CN" altLang="en-US" sz="3600" b="1" dirty="0">
                <a:solidFill>
                  <a:schemeClr val="tx2"/>
                </a:solidFill>
              </a:rPr>
              <a:t>将姓名、电话号码、科室等信息发送至伦理办相关老师微信</a:t>
            </a:r>
            <a:r>
              <a:rPr lang="en-US" altLang="zh-CN" sz="3600" b="1" dirty="0">
                <a:solidFill>
                  <a:schemeClr val="tx2"/>
                </a:solidFill>
              </a:rPr>
              <a:t/>
            </a:r>
            <a:br>
              <a:rPr lang="en-US" altLang="zh-CN" sz="3600" b="1" dirty="0">
                <a:solidFill>
                  <a:schemeClr val="tx2"/>
                </a:solidFill>
              </a:rPr>
            </a:br>
            <a:r>
              <a:rPr lang="zh-CN" altLang="en-US" sz="3600" b="1" dirty="0">
                <a:solidFill>
                  <a:schemeClr val="tx2"/>
                </a:solidFill>
              </a:rPr>
              <a:t>等待激活帐号后进行下一步</a:t>
            </a:r>
          </a:p>
        </p:txBody>
      </p:sp>
    </p:spTree>
    <p:extLst>
      <p:ext uri="{BB962C8B-B14F-4D97-AF65-F5344CB8AC3E}">
        <p14:creationId xmlns:p14="http://schemas.microsoft.com/office/powerpoint/2010/main" val="176873742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790" y="984885"/>
            <a:ext cx="12482140" cy="543877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99490" y="984885"/>
            <a:ext cx="1738630" cy="29527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矩形 13"/>
          <p:cNvSpPr/>
          <p:nvPr/>
        </p:nvSpPr>
        <p:spPr>
          <a:xfrm>
            <a:off x="7402830" y="4132580"/>
            <a:ext cx="2572385" cy="35115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文本框 2"/>
          <p:cNvSpPr txBox="1"/>
          <p:nvPr/>
        </p:nvSpPr>
        <p:spPr>
          <a:xfrm>
            <a:off x="4905375" y="208280"/>
            <a:ext cx="31076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>
                    <a:alpha val="9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1</a:t>
            </a:r>
            <a:r>
              <a:rPr lang="zh-CN" altLang="en-US" sz="4000" dirty="0">
                <a:solidFill>
                  <a:schemeClr val="bg1">
                    <a:alpha val="9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、登录</a:t>
            </a:r>
          </a:p>
        </p:txBody>
      </p:sp>
      <p:sp>
        <p:nvSpPr>
          <p:cNvPr id="4" name="矩形 3"/>
          <p:cNvSpPr/>
          <p:nvPr/>
        </p:nvSpPr>
        <p:spPr>
          <a:xfrm>
            <a:off x="7380605" y="2658745"/>
            <a:ext cx="813435" cy="30543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文本框 16"/>
          <p:cNvSpPr txBox="1"/>
          <p:nvPr/>
        </p:nvSpPr>
        <p:spPr>
          <a:xfrm>
            <a:off x="3221221" y="984885"/>
            <a:ext cx="623886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alpha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chemeClr val="tx2">
                    <a:alpha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sz="2400" b="1" dirty="0" err="1">
                <a:solidFill>
                  <a:schemeClr val="tx2">
                    <a:alpha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网址</a:t>
            </a:r>
            <a:r>
              <a:rPr lang="zh-CN" altLang="en-US" sz="2400" b="1" dirty="0">
                <a:solidFill>
                  <a:schemeClr val="tx2">
                    <a:alpha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2400" b="1" dirty="0">
                <a:hlinkClick r:id="rId4"/>
              </a:rPr>
              <a:t>https://swmctcmky.wetrial.com/</a:t>
            </a:r>
            <a:endParaRPr lang="en-US" sz="2400" b="1" dirty="0">
              <a:solidFill>
                <a:srgbClr val="FF0000">
                  <a:alpha val="9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80605" y="3126740"/>
            <a:ext cx="2593975" cy="7620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文本框 11"/>
          <p:cNvSpPr txBox="1"/>
          <p:nvPr/>
        </p:nvSpPr>
        <p:spPr>
          <a:xfrm>
            <a:off x="10104708" y="3105834"/>
            <a:ext cx="208729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>
                    <a:alpha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800" b="1" dirty="0">
                <a:solidFill>
                  <a:schemeClr val="tx2">
                    <a:alpha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b="1" dirty="0">
                <a:solidFill>
                  <a:schemeClr val="tx2">
                    <a:alpha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用户名和密码  </a:t>
            </a:r>
            <a:endParaRPr lang="en-US" altLang="zh-CN" b="1" dirty="0">
              <a:solidFill>
                <a:schemeClr val="tx2">
                  <a:alpha val="9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b="1" dirty="0">
                <a:solidFill>
                  <a:schemeClr val="tx2">
                    <a:alpha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zh-CN" altLang="en-US" b="1" dirty="0">
                <a:solidFill>
                  <a:schemeClr val="tx2">
                    <a:alpha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默认均为手机号</a:t>
            </a:r>
            <a:endParaRPr lang="en-US" sz="1800" b="1" dirty="0">
              <a:solidFill>
                <a:schemeClr val="tx2">
                  <a:alpha val="9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104708" y="4132580"/>
            <a:ext cx="1977390" cy="368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>
                    <a:alpha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800" b="1" dirty="0">
                <a:solidFill>
                  <a:schemeClr val="tx2">
                    <a:alpha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、登录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322224B-D585-4CA5-ACFE-BE00AF3FF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9" y="930981"/>
            <a:ext cx="12192000" cy="548057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52882" y="1605280"/>
            <a:ext cx="1130900" cy="209283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文本框 9"/>
          <p:cNvSpPr txBox="1"/>
          <p:nvPr/>
        </p:nvSpPr>
        <p:spPr>
          <a:xfrm>
            <a:off x="1002912" y="1525771"/>
            <a:ext cx="38417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endParaRPr lang="zh-CN" altLang="en-US" sz="1800" dirty="0">
              <a:solidFill>
                <a:srgbClr val="FF0000">
                  <a:alpha val="9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165205" y="1236895"/>
            <a:ext cx="960755" cy="35115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文本框 2"/>
          <p:cNvSpPr txBox="1"/>
          <p:nvPr/>
        </p:nvSpPr>
        <p:spPr>
          <a:xfrm>
            <a:off x="4905375" y="208280"/>
            <a:ext cx="31076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>
                    <a:alpha val="9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2</a:t>
            </a:r>
            <a:r>
              <a:rPr lang="zh-CN" altLang="en-US" sz="4000" dirty="0">
                <a:solidFill>
                  <a:schemeClr val="bg1">
                    <a:alpha val="9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、项目申请</a:t>
            </a:r>
          </a:p>
        </p:txBody>
      </p:sp>
      <p:sp>
        <p:nvSpPr>
          <p:cNvPr id="4" name="矩形 3"/>
          <p:cNvSpPr/>
          <p:nvPr/>
        </p:nvSpPr>
        <p:spPr>
          <a:xfrm>
            <a:off x="-52881" y="1830510"/>
            <a:ext cx="1130900" cy="209284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文本框 10"/>
          <p:cNvSpPr txBox="1"/>
          <p:nvPr/>
        </p:nvSpPr>
        <p:spPr>
          <a:xfrm>
            <a:off x="1020797" y="1760487"/>
            <a:ext cx="38417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715" y="3385820"/>
            <a:ext cx="5238750" cy="18669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25" name="文本框 24"/>
          <p:cNvSpPr txBox="1"/>
          <p:nvPr/>
        </p:nvSpPr>
        <p:spPr>
          <a:xfrm>
            <a:off x="4626609" y="5343525"/>
            <a:ext cx="509443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、点击</a:t>
            </a:r>
            <a:r>
              <a:rPr lang="en-US" altLang="zh-CN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新建科研项目；</a:t>
            </a:r>
            <a:endParaRPr lang="en-US" altLang="zh-CN" dirty="0">
              <a:solidFill>
                <a:srgbClr val="FF0000">
                  <a:alpha val="9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18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8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、选择项目来源（只有科研），进入下一步；</a:t>
            </a:r>
          </a:p>
        </p:txBody>
      </p:sp>
      <p:sp>
        <p:nvSpPr>
          <p:cNvPr id="26" name="矩形 25"/>
          <p:cNvSpPr/>
          <p:nvPr/>
        </p:nvSpPr>
        <p:spPr>
          <a:xfrm>
            <a:off x="5035550" y="4612640"/>
            <a:ext cx="960755" cy="35115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7" name="文本框 26"/>
          <p:cNvSpPr txBox="1"/>
          <p:nvPr/>
        </p:nvSpPr>
        <p:spPr>
          <a:xfrm>
            <a:off x="11165205" y="1926590"/>
            <a:ext cx="38417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</a:p>
        </p:txBody>
      </p:sp>
      <p:cxnSp>
        <p:nvCxnSpPr>
          <p:cNvPr id="28" name="直接箭头连接符 27"/>
          <p:cNvCxnSpPr>
            <a:cxnSpLocks/>
          </p:cNvCxnSpPr>
          <p:nvPr/>
        </p:nvCxnSpPr>
        <p:spPr>
          <a:xfrm flipH="1">
            <a:off x="6302375" y="1605280"/>
            <a:ext cx="5016818" cy="31343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29" name="矩形 28"/>
          <p:cNvSpPr/>
          <p:nvPr/>
        </p:nvSpPr>
        <p:spPr>
          <a:xfrm>
            <a:off x="5049520" y="3850005"/>
            <a:ext cx="960755" cy="35115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EE8FBD0-28BF-465D-8124-CC791BB9E65B}"/>
              </a:ext>
            </a:extLst>
          </p:cNvPr>
          <p:cNvSpPr/>
          <p:nvPr/>
        </p:nvSpPr>
        <p:spPr bwMode="auto">
          <a:xfrm>
            <a:off x="0" y="1236895"/>
            <a:ext cx="598311" cy="2888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" y="1001395"/>
            <a:ext cx="12168505" cy="541274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5880" y="3100070"/>
            <a:ext cx="1566545" cy="29527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文本框 2"/>
          <p:cNvSpPr txBox="1"/>
          <p:nvPr/>
        </p:nvSpPr>
        <p:spPr>
          <a:xfrm>
            <a:off x="4905375" y="208280"/>
            <a:ext cx="31076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>
                    <a:alpha val="9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2</a:t>
            </a:r>
            <a:r>
              <a:rPr lang="zh-CN" altLang="en-US" sz="4000" dirty="0">
                <a:solidFill>
                  <a:schemeClr val="bg1">
                    <a:alpha val="9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、项目申请</a:t>
            </a:r>
          </a:p>
        </p:txBody>
      </p:sp>
      <p:sp>
        <p:nvSpPr>
          <p:cNvPr id="4" name="矩形 3"/>
          <p:cNvSpPr/>
          <p:nvPr/>
        </p:nvSpPr>
        <p:spPr>
          <a:xfrm>
            <a:off x="55880" y="3763645"/>
            <a:ext cx="1566545" cy="29527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矩形 12"/>
          <p:cNvSpPr/>
          <p:nvPr/>
        </p:nvSpPr>
        <p:spPr>
          <a:xfrm>
            <a:off x="4800600" y="2308860"/>
            <a:ext cx="1250315" cy="33782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文本框 14"/>
          <p:cNvSpPr txBox="1"/>
          <p:nvPr/>
        </p:nvSpPr>
        <p:spPr>
          <a:xfrm>
            <a:off x="4104640" y="1777365"/>
            <a:ext cx="453333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8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、完成项目基本信息填写，</a:t>
            </a:r>
            <a:r>
              <a:rPr lang="en-US" altLang="zh-CN" sz="18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*</a:t>
            </a:r>
            <a:r>
              <a:rPr lang="zh-CN" altLang="en-US" sz="18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号为必填项</a:t>
            </a: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1395"/>
            <a:ext cx="12192000" cy="541274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5880" y="3100070"/>
            <a:ext cx="1566545" cy="29527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文本框 2"/>
          <p:cNvSpPr txBox="1"/>
          <p:nvPr/>
        </p:nvSpPr>
        <p:spPr>
          <a:xfrm>
            <a:off x="4905375" y="208280"/>
            <a:ext cx="31076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>
                    <a:alpha val="9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2</a:t>
            </a:r>
            <a:r>
              <a:rPr lang="zh-CN" altLang="en-US" sz="4000" dirty="0">
                <a:solidFill>
                  <a:schemeClr val="bg1">
                    <a:alpha val="9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、项目申请</a:t>
            </a:r>
          </a:p>
        </p:txBody>
      </p:sp>
      <p:sp>
        <p:nvSpPr>
          <p:cNvPr id="4" name="矩形 3"/>
          <p:cNvSpPr/>
          <p:nvPr/>
        </p:nvSpPr>
        <p:spPr>
          <a:xfrm>
            <a:off x="55880" y="3763645"/>
            <a:ext cx="1566545" cy="29527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矩形 12"/>
          <p:cNvSpPr/>
          <p:nvPr/>
        </p:nvSpPr>
        <p:spPr>
          <a:xfrm>
            <a:off x="4556760" y="5681345"/>
            <a:ext cx="699135" cy="37973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548B361F-0195-4829-973B-B77445B326BC}"/>
              </a:ext>
            </a:extLst>
          </p:cNvPr>
          <p:cNvSpPr txBox="1"/>
          <p:nvPr/>
        </p:nvSpPr>
        <p:spPr>
          <a:xfrm>
            <a:off x="5459064" y="5691743"/>
            <a:ext cx="53006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8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、完成项目基本信息填写，保存，点击下一步；</a:t>
            </a: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7924"/>
            <a:ext cx="12192635" cy="54178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2634615"/>
            <a:ext cx="1355090" cy="30988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文本框 2"/>
          <p:cNvSpPr txBox="1"/>
          <p:nvPr/>
        </p:nvSpPr>
        <p:spPr>
          <a:xfrm>
            <a:off x="4905375" y="208280"/>
            <a:ext cx="31076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>
                    <a:alpha val="9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2</a:t>
            </a:r>
            <a:r>
              <a:rPr lang="zh-CN" altLang="en-US" sz="4000" dirty="0">
                <a:solidFill>
                  <a:schemeClr val="bg1">
                    <a:alpha val="9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、项目申请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3156585"/>
            <a:ext cx="1355090" cy="29527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矩形 12"/>
          <p:cNvSpPr/>
          <p:nvPr/>
        </p:nvSpPr>
        <p:spPr>
          <a:xfrm>
            <a:off x="5746115" y="2040255"/>
            <a:ext cx="1249045" cy="37973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7" name="文本框 26"/>
          <p:cNvSpPr txBox="1"/>
          <p:nvPr/>
        </p:nvSpPr>
        <p:spPr>
          <a:xfrm>
            <a:off x="7132320" y="2040255"/>
            <a:ext cx="203454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 sz="18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、完善资料清单</a:t>
            </a:r>
          </a:p>
        </p:txBody>
      </p:sp>
      <p:sp>
        <p:nvSpPr>
          <p:cNvPr id="8" name="矩形 7"/>
          <p:cNvSpPr/>
          <p:nvPr/>
        </p:nvSpPr>
        <p:spPr>
          <a:xfrm>
            <a:off x="2345690" y="2888615"/>
            <a:ext cx="2109470" cy="37973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/>
        </p:nvSpPr>
        <p:spPr>
          <a:xfrm>
            <a:off x="7524115" y="2888615"/>
            <a:ext cx="1516380" cy="37973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55F2FA96-4125-44E8-B718-0933E4D89790}"/>
              </a:ext>
            </a:extLst>
          </p:cNvPr>
          <p:cNvGrpSpPr/>
          <p:nvPr/>
        </p:nvGrpSpPr>
        <p:grpSpPr>
          <a:xfrm>
            <a:off x="4455160" y="3331234"/>
            <a:ext cx="4836826" cy="1211759"/>
            <a:chOff x="4455160" y="3578226"/>
            <a:chExt cx="4836826" cy="1211759"/>
          </a:xfrm>
        </p:grpSpPr>
        <p:sp>
          <p:nvSpPr>
            <p:cNvPr id="12" name="文本框 11"/>
            <p:cNvSpPr txBox="1"/>
            <p:nvPr/>
          </p:nvSpPr>
          <p:spPr>
            <a:xfrm>
              <a:off x="4455160" y="3589656"/>
              <a:ext cx="483682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FF0000">
                      <a:alpha val="9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8</a:t>
              </a:r>
              <a:r>
                <a:rPr lang="zh-CN" altLang="en-US" sz="1800" dirty="0">
                  <a:solidFill>
                    <a:srgbClr val="FF0000">
                      <a:alpha val="9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、选择承担科室</a:t>
              </a:r>
              <a:r>
                <a:rPr lang="en-US" altLang="zh-CN" sz="1800" dirty="0">
                  <a:solidFill>
                    <a:srgbClr val="FF0000">
                      <a:alpha val="9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/PI</a:t>
              </a:r>
              <a:r>
                <a:rPr lang="zh-CN" altLang="en-US" sz="1800" dirty="0">
                  <a:solidFill>
                    <a:srgbClr val="FF0000">
                      <a:alpha val="9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（      注意：</a:t>
              </a:r>
              <a:r>
                <a:rPr lang="zh-CN" altLang="en-US" dirty="0">
                  <a:solidFill>
                    <a:srgbClr val="FF0000">
                      <a:alpha val="9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选择</a:t>
              </a:r>
              <a:r>
                <a:rPr lang="en-US" altLang="zh-CN" dirty="0">
                  <a:solidFill>
                    <a:srgbClr val="FF0000">
                      <a:alpha val="9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PI</a:t>
              </a:r>
              <a:r>
                <a:rPr lang="zh-CN" altLang="en-US" dirty="0">
                  <a:solidFill>
                    <a:srgbClr val="FF0000">
                      <a:alpha val="9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时，请输入注册时填写的姓名，很多老师注册时姓名填写的全拼音，记不住的可以点击右上角的齿轮查看个人信息）</a:t>
              </a:r>
              <a:endParaRPr lang="en-US" altLang="zh-CN" sz="18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" name="星形: 五角 1">
              <a:extLst>
                <a:ext uri="{FF2B5EF4-FFF2-40B4-BE49-F238E27FC236}">
                  <a16:creationId xmlns:a16="http://schemas.microsoft.com/office/drawing/2014/main" xmlns="" id="{17756C5E-2CDB-4107-8829-F352B46716DD}"/>
                </a:ext>
              </a:extLst>
            </p:cNvPr>
            <p:cNvSpPr/>
            <p:nvPr/>
          </p:nvSpPr>
          <p:spPr bwMode="auto">
            <a:xfrm>
              <a:off x="6811010" y="3578226"/>
              <a:ext cx="368300" cy="3683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7BBAD96-D786-4848-9311-A063098686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43" t="12583" r="18835"/>
          <a:stretch/>
        </p:blipFill>
        <p:spPr>
          <a:xfrm>
            <a:off x="9690582" y="1638482"/>
            <a:ext cx="2228582" cy="1897287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6CE00F25-EC47-4DFA-84B9-934F80743E2F}"/>
              </a:ext>
            </a:extLst>
          </p:cNvPr>
          <p:cNvSpPr/>
          <p:nvPr/>
        </p:nvSpPr>
        <p:spPr>
          <a:xfrm>
            <a:off x="9846310" y="2634615"/>
            <a:ext cx="2040340" cy="298482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5680"/>
            <a:ext cx="12192635" cy="54178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2634615"/>
            <a:ext cx="1355090" cy="30988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文本框 2"/>
          <p:cNvSpPr txBox="1"/>
          <p:nvPr/>
        </p:nvSpPr>
        <p:spPr>
          <a:xfrm>
            <a:off x="4905375" y="208280"/>
            <a:ext cx="31076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>
                    <a:alpha val="9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2</a:t>
            </a:r>
            <a:r>
              <a:rPr lang="zh-CN" altLang="en-US" sz="4000" dirty="0">
                <a:solidFill>
                  <a:schemeClr val="bg1">
                    <a:alpha val="9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、项目申请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3156585"/>
            <a:ext cx="1355090" cy="29527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矩形 7"/>
          <p:cNvSpPr/>
          <p:nvPr/>
        </p:nvSpPr>
        <p:spPr>
          <a:xfrm>
            <a:off x="1908810" y="1477645"/>
            <a:ext cx="2109470" cy="403288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文本框 11"/>
          <p:cNvSpPr txBox="1"/>
          <p:nvPr/>
        </p:nvSpPr>
        <p:spPr>
          <a:xfrm>
            <a:off x="4635500" y="2944495"/>
            <a:ext cx="337756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 sz="18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、根据实际情况上传项目文件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2930"/>
            <a:ext cx="12192000" cy="75057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756660" y="5792470"/>
            <a:ext cx="557530" cy="37973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文本框 10"/>
          <p:cNvSpPr txBox="1"/>
          <p:nvPr/>
        </p:nvSpPr>
        <p:spPr>
          <a:xfrm>
            <a:off x="4751070" y="5792470"/>
            <a:ext cx="365608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18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、保存，完成一个项目的新建</a:t>
            </a: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4725"/>
            <a:ext cx="12191365" cy="546417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2846070"/>
            <a:ext cx="1355090" cy="30988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文本框 2"/>
          <p:cNvSpPr txBox="1"/>
          <p:nvPr/>
        </p:nvSpPr>
        <p:spPr>
          <a:xfrm>
            <a:off x="4403725" y="183515"/>
            <a:ext cx="41097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>
                    <a:alpha val="9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3</a:t>
            </a:r>
            <a:r>
              <a:rPr lang="zh-CN" altLang="en-US" sz="4000" dirty="0">
                <a:solidFill>
                  <a:schemeClr val="bg1">
                    <a:alpha val="9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、伦理审查递交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3453130"/>
            <a:ext cx="1355090" cy="29527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矩形 7"/>
          <p:cNvSpPr/>
          <p:nvPr/>
        </p:nvSpPr>
        <p:spPr>
          <a:xfrm>
            <a:off x="3207385" y="2211705"/>
            <a:ext cx="2109470" cy="36385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文本框 12"/>
          <p:cNvSpPr txBox="1"/>
          <p:nvPr/>
        </p:nvSpPr>
        <p:spPr>
          <a:xfrm>
            <a:off x="1562735" y="2853690"/>
            <a:ext cx="38417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endParaRPr lang="zh-CN" altLang="en-US" sz="1800" dirty="0">
              <a:solidFill>
                <a:srgbClr val="FF0000">
                  <a:alpha val="9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62735" y="3425190"/>
            <a:ext cx="38417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4DE3F20B-665D-4A21-BC2C-FDFFA9CE79CB}"/>
              </a:ext>
            </a:extLst>
          </p:cNvPr>
          <p:cNvSpPr txBox="1"/>
          <p:nvPr/>
        </p:nvSpPr>
        <p:spPr>
          <a:xfrm>
            <a:off x="1562735" y="3996690"/>
            <a:ext cx="93124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800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、回到“项目中心”点击刚刚新建的项目（点击项目名称</a:t>
            </a:r>
            <a:r>
              <a:rPr lang="zh-CN" altLang="en-US" dirty="0">
                <a:solidFill>
                  <a:srgbClr val="FF0000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），进入递交伦理环节</a:t>
            </a:r>
            <a:endParaRPr lang="zh-CN" altLang="en-US" sz="1800" dirty="0">
              <a:solidFill>
                <a:srgbClr val="FF0000">
                  <a:alpha val="9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</a:spPr>
      <a:bodyPr/>
      <a:lstStyle/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379</Words>
  <Application>Microsoft Office PowerPoint</Application>
  <PresentationFormat>宽屏</PresentationFormat>
  <Paragraphs>44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华文新魏</vt:lpstr>
      <vt:lpstr>宋体</vt:lpstr>
      <vt:lpstr>微软雅黑</vt:lpstr>
      <vt:lpstr>Arial</vt:lpstr>
      <vt:lpstr>Calibri</vt:lpstr>
      <vt:lpstr>Calibri Light</vt:lpstr>
      <vt:lpstr>Office 主题</vt:lpstr>
      <vt:lpstr>WeTrial  伦理审查申请操作手册</vt:lpstr>
      <vt:lpstr>将姓名、电话号码、科室等信息发送至伦理办相关老师微信 等待激活帐号后进行下一步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黄座龙</dc:creator>
  <cp:lastModifiedBy>曾海燕</cp:lastModifiedBy>
  <cp:revision>666</cp:revision>
  <dcterms:created xsi:type="dcterms:W3CDTF">2016-05-07T12:12:00Z</dcterms:created>
  <dcterms:modified xsi:type="dcterms:W3CDTF">2022-03-17T03:03:32Z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