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3"/>
    <p:sldId id="280" r:id="rId4"/>
    <p:sldId id="281" r:id="rId5"/>
    <p:sldId id="257" r:id="rId6"/>
    <p:sldId id="278" r:id="rId7"/>
    <p:sldId id="258" r:id="rId8"/>
    <p:sldId id="269" r:id="rId9"/>
    <p:sldId id="279" r:id="rId10"/>
  </p:sldIdLst>
  <p:sldSz cx="9144000" cy="6858000" type="screen4x3"/>
  <p:notesSz cx="9926320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5" d="100"/>
          <a:sy n="85" d="100"/>
        </p:scale>
        <p:origin x="8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1543" cy="339884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DF697B14-B3AC-47E1-B67E-9A8A9C4E53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3" y="6456611"/>
            <a:ext cx="4301543" cy="339884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61295DFE-F5D6-4E44-AB47-F6238400410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43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027" y="1"/>
            <a:ext cx="43030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6B2B0-6C98-4DE5-8D0D-DC334555B7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029" y="3228976"/>
            <a:ext cx="794258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456364"/>
            <a:ext cx="430143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027" y="6456364"/>
            <a:ext cx="43030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39A3B-2C8E-4D52-B97F-010E0DAEFA3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E0A7-90D4-497A-9548-C1BCFF1013D9}" type="datetime1">
              <a:rPr lang="zh-CN" altLang="en-US" smtClean="0"/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BF83-5893-4916-9BA0-EB82292E3B3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2A4E-E64A-416D-A778-78B23C21CCC9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9D6A-D094-47F9-98A6-A2F0AEF092A7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2DA9-D220-42FB-9758-93A20ED6A0C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61C3-4F2C-4717-BEDF-AA2A1D49E09C}" type="datetime1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D8B8-9BFC-406D-9FC0-2CA49247FB5B}" type="datetime1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E65D-CB97-40DD-9CDE-29C889A54E14}" type="datetime1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6911-1711-4B28-85F3-3B4374EE21BB}" type="datetime1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C0E6-B1DF-4EA6-8382-911570B078B6}" type="datetime1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53E0B-6426-45D4-8E9A-45875AA1939A}" type="datetime1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27739F4-91B6-43A4-9BC8-E9A803C9873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614041"/>
          </a:xfrm>
        </p:spPr>
        <p:txBody>
          <a:bodyPr/>
          <a:lstStyle/>
          <a:p>
            <a:r>
              <a:rPr lang="zh-CN" altLang="en-US" dirty="0"/>
              <a:t>项目名称</a:t>
            </a:r>
            <a:endParaRPr lang="zh-CN" altLang="en-US" sz="4000" dirty="0">
              <a:effectLst/>
              <a:latin typeface="+mn-ea"/>
              <a:ea typeface="+mn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47664" y="2780928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3863752"/>
              </a:tblGrid>
              <a:tr h="0">
                <a:tc>
                  <a:txBody>
                    <a:bodyPr/>
                    <a:lstStyle/>
                    <a:p>
                      <a:pPr lvl="0" algn="dist"/>
                      <a:r>
                        <a:rPr lang="zh-CN" altLang="en-US" sz="2800" b="1" dirty="0"/>
                        <a:t>申请类别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dist"/>
                      <a:r>
                        <a:rPr lang="zh-CN" altLang="en-US" sz="2800" b="1" dirty="0"/>
                        <a:t>申请经费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dist"/>
                      <a:r>
                        <a:rPr lang="zh-CN" altLang="en-US" sz="2800" b="1" dirty="0"/>
                        <a:t>项目负责人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dist"/>
                      <a:r>
                        <a:rPr lang="zh-CN" altLang="en-US" sz="2800" b="1" dirty="0"/>
                        <a:t>承担单位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1" dirty="0"/>
                        <a:t>汇报人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/>
              <a:t>单位简介（基本情况）</a:t>
            </a:r>
            <a:endParaRPr lang="zh-CN" altLang="en-US" sz="4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/>
              <a:t>单位简介（财务情况）</a:t>
            </a:r>
            <a:endParaRPr lang="zh-CN" altLang="en-US" sz="4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/>
              <a:t>项目简介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8396" y="1600660"/>
            <a:ext cx="7787208" cy="2188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200" dirty="0"/>
              <a:t>（以下内容限</a:t>
            </a:r>
            <a:r>
              <a:rPr lang="en-US" altLang="zh-CN" sz="2200" dirty="0"/>
              <a:t>300</a:t>
            </a:r>
            <a:r>
              <a:rPr lang="zh-CN" altLang="en-US" sz="2200" dirty="0"/>
              <a:t>字以内）</a:t>
            </a:r>
            <a:endParaRPr lang="en-US" altLang="zh-CN" sz="3600" dirty="0"/>
          </a:p>
          <a:p>
            <a:r>
              <a:rPr lang="zh-CN" altLang="en-US" sz="3600" dirty="0"/>
              <a:t>选题意义</a:t>
            </a:r>
            <a:endParaRPr lang="en-US" altLang="zh-CN" sz="3600" dirty="0"/>
          </a:p>
          <a:p>
            <a:r>
              <a:rPr lang="zh-CN" altLang="en-US" sz="3600" dirty="0"/>
              <a:t>研究内容及方法（研究方法）</a:t>
            </a:r>
            <a:endParaRPr lang="en-US" altLang="zh-CN" sz="3600" dirty="0"/>
          </a:p>
          <a:p>
            <a:r>
              <a:rPr lang="zh-CN" altLang="en-US" sz="3600" dirty="0"/>
              <a:t>创新点及拟解决的科学问题</a:t>
            </a:r>
            <a:endParaRPr lang="en-US" altLang="zh-CN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/>
              <a:t>研究基础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8396" y="1600660"/>
            <a:ext cx="7787208" cy="2188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200" dirty="0"/>
              <a:t>（以下内容限</a:t>
            </a:r>
            <a:r>
              <a:rPr lang="en-US" altLang="zh-CN" sz="2200" dirty="0"/>
              <a:t>300</a:t>
            </a:r>
            <a:r>
              <a:rPr lang="zh-CN" altLang="en-US" sz="2200" dirty="0"/>
              <a:t>字以内）</a:t>
            </a:r>
            <a:endParaRPr lang="en-US" altLang="zh-CN" sz="2200" dirty="0"/>
          </a:p>
          <a:p>
            <a:r>
              <a:rPr lang="zh-CN" altLang="en-US" sz="3600" dirty="0"/>
              <a:t>已取得的前期工作基础</a:t>
            </a:r>
            <a:endParaRPr lang="en-US" altLang="zh-CN" sz="3600" dirty="0"/>
          </a:p>
          <a:p>
            <a:r>
              <a:rPr lang="zh-CN" altLang="en-US" sz="3600" dirty="0"/>
              <a:t>已具备的实验条件</a:t>
            </a:r>
            <a:endParaRPr lang="en-US" altLang="zh-CN" sz="3600" dirty="0"/>
          </a:p>
          <a:p>
            <a:r>
              <a:rPr lang="zh-CN" altLang="en-US" sz="3600" dirty="0"/>
              <a:t>项目组人员构成及科研能力</a:t>
            </a:r>
            <a:endParaRPr lang="en-US" altLang="zh-CN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预期成果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251520" y="1772816"/>
          <a:ext cx="8644950" cy="34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888432"/>
                <a:gridCol w="1945620"/>
                <a:gridCol w="1946802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序号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任务指标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数量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/>
                        <a:t>级别</a:t>
                      </a:r>
                      <a:endParaRPr lang="zh-CN" altLang="en-US" sz="2400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任务</a:t>
                      </a:r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获得新立项项目数量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任务</a:t>
                      </a:r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论文、论著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zh-CN" altLang="en-US" sz="2000" dirty="0">
                          <a:solidFill>
                            <a:schemeClr val="tx1"/>
                          </a:solidFill>
                        </a:rPr>
                        <a:t>任务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>
                          <a:solidFill>
                            <a:schemeClr val="tx1"/>
                          </a:solidFill>
                        </a:rPr>
                        <a:t>专利、计算机软件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任务</a:t>
                      </a:r>
                      <a:r>
                        <a:rPr lang="en-US" altLang="zh-CN" sz="2000" dirty="0"/>
                        <a:t>4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</a:rPr>
                        <a:t>成果奖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任务</a:t>
                      </a:r>
                      <a:r>
                        <a:rPr lang="en-US" altLang="zh-CN" sz="2000" dirty="0"/>
                        <a:t>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人才培养（职称晋升</a:t>
                      </a:r>
                      <a:r>
                        <a:rPr lang="en-US" altLang="zh-CN" sz="2000" dirty="0"/>
                        <a:t>/</a:t>
                      </a:r>
                      <a:r>
                        <a:rPr lang="zh-CN" altLang="en-US" sz="2000" dirty="0"/>
                        <a:t>研究生等）</a:t>
                      </a:r>
                      <a:endParaRPr lang="zh-CN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 hMerge="1"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……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……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应用意义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5" name="内容占位符 2"/>
          <p:cNvSpPr txBox="1"/>
          <p:nvPr/>
        </p:nvSpPr>
        <p:spPr>
          <a:xfrm>
            <a:off x="899592" y="1789435"/>
            <a:ext cx="7787208" cy="218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200" dirty="0"/>
              <a:t>（以下内容限</a:t>
            </a:r>
            <a:r>
              <a:rPr lang="en-US" altLang="zh-CN" sz="2200" dirty="0"/>
              <a:t>300</a:t>
            </a:r>
            <a:r>
              <a:rPr lang="zh-CN" altLang="en-US" sz="2200" dirty="0"/>
              <a:t>字以内）</a:t>
            </a:r>
            <a:endParaRPr lang="en-US" altLang="zh-CN" sz="2200" dirty="0"/>
          </a:p>
          <a:p>
            <a:r>
              <a:rPr lang="zh-CN" altLang="en-US" sz="3300" dirty="0"/>
              <a:t>经济、社会效益</a:t>
            </a:r>
            <a:endParaRPr lang="en-US" altLang="zh-CN" sz="3300" dirty="0"/>
          </a:p>
          <a:p>
            <a:pPr marL="0" indent="0">
              <a:buNone/>
            </a:pPr>
            <a:endParaRPr lang="en-US" altLang="zh-CN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35496"/>
          </a:xfrm>
        </p:spPr>
        <p:txBody>
          <a:bodyPr/>
          <a:lstStyle/>
          <a:p>
            <a:r>
              <a:rPr lang="zh-CN" altLang="en-US" sz="4800" dirty="0"/>
              <a:t>经费预算</a:t>
            </a:r>
            <a:endParaRPr lang="zh-CN" altLang="en-US" sz="4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aphicFrame>
        <p:nvGraphicFramePr>
          <p:cNvPr id="7" name="表格 7"/>
          <p:cNvGraphicFramePr>
            <a:graphicFrameLocks noGrp="1"/>
          </p:cNvGraphicFramePr>
          <p:nvPr/>
        </p:nvGraphicFramePr>
        <p:xfrm>
          <a:off x="1091952" y="1468873"/>
          <a:ext cx="696009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032"/>
                <a:gridCol w="2320032"/>
                <a:gridCol w="2320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预算科目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经费（万元）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预算说明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1.</a:t>
                      </a:r>
                      <a:r>
                        <a:rPr lang="zh-CN" altLang="en-US" dirty="0"/>
                        <a:t>设备费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2.</a:t>
                      </a:r>
                      <a:r>
                        <a:rPr lang="zh-CN" altLang="en-US" dirty="0"/>
                        <a:t>材料费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3.</a:t>
                      </a:r>
                      <a:r>
                        <a:rPr lang="zh-CN" altLang="en-US" dirty="0"/>
                        <a:t>测试化验加工费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4.</a:t>
                      </a:r>
                      <a:r>
                        <a:rPr lang="zh-CN" altLang="en-US" dirty="0"/>
                        <a:t>燃料动力费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5.</a:t>
                      </a:r>
                      <a:r>
                        <a:rPr lang="zh-CN" altLang="en-US" dirty="0"/>
                        <a:t>差旅费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6.</a:t>
                      </a:r>
                      <a:r>
                        <a:rPr lang="zh-CN" altLang="en-US" dirty="0"/>
                        <a:t>会议费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7.</a:t>
                      </a:r>
                      <a:r>
                        <a:rPr lang="zh-CN" altLang="en-US" dirty="0"/>
                        <a:t>国际合作与交流费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8.</a:t>
                      </a:r>
                      <a:r>
                        <a:rPr lang="zh-CN" altLang="en-US" dirty="0"/>
                        <a:t>出版、知识产权费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9.</a:t>
                      </a:r>
                      <a:r>
                        <a:rPr lang="zh-CN" altLang="en-US" dirty="0"/>
                        <a:t>劳务费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10.</a:t>
                      </a:r>
                      <a:r>
                        <a:rPr lang="zh-CN" altLang="en-US" dirty="0"/>
                        <a:t>专家咨询费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11.</a:t>
                      </a:r>
                      <a:r>
                        <a:rPr lang="zh-CN" altLang="en-US" dirty="0"/>
                        <a:t>其他费用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合计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管人员">
  <a:themeElements>
    <a:clrScheme name="主管人员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主管人员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主管人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337</Words>
  <Application>WPS 演示</Application>
  <PresentationFormat>全屏显示(4:3)</PresentationFormat>
  <Paragraphs>116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Century Gothic</vt:lpstr>
      <vt:lpstr>Courier New</vt:lpstr>
      <vt:lpstr>Palatino Linotype</vt:lpstr>
      <vt:lpstr>幼圆</vt:lpstr>
      <vt:lpstr>微软雅黑</vt:lpstr>
      <vt:lpstr>Arial Unicode MS</vt:lpstr>
      <vt:lpstr>Calibri</vt:lpstr>
      <vt:lpstr>主管人员</vt:lpstr>
      <vt:lpstr>项目名称</vt:lpstr>
      <vt:lpstr>单位简介（基本情况）</vt:lpstr>
      <vt:lpstr>单位简介（财务情况）</vt:lpstr>
      <vt:lpstr>项目简介</vt:lpstr>
      <vt:lpstr>研究基础</vt:lpstr>
      <vt:lpstr>预期成果</vt:lpstr>
      <vt:lpstr>应用意义</vt:lpstr>
      <vt:lpstr>经费预算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承担项目名称 项目经费</dc:title>
  <dc:creator>Administrator</dc:creator>
  <cp:lastModifiedBy>曾伟灵</cp:lastModifiedBy>
  <cp:revision>71</cp:revision>
  <cp:lastPrinted>2018-05-03T11:09:00Z</cp:lastPrinted>
  <dcterms:created xsi:type="dcterms:W3CDTF">2017-08-22T03:16:00Z</dcterms:created>
  <dcterms:modified xsi:type="dcterms:W3CDTF">2020-08-18T01:36:02Z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